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F7FE6B8-8D68-46B7-A405-C2FA8B2D7DE4}" type="datetimeFigureOut">
              <a:rPr lang="ar-IQ" smtClean="0"/>
              <a:t>29/08/1430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835747"/>
          </a:xfrm>
        </p:spPr>
        <p:txBody>
          <a:bodyPr/>
          <a:lstStyle/>
          <a:p>
            <a:r>
              <a:rPr lang="ar-IQ" sz="8000" b="1" u="sng" dirty="0" smtClean="0">
                <a:solidFill>
                  <a:schemeClr val="tx2"/>
                </a:solidFill>
              </a:rPr>
              <a:t>أسماك الزينة</a:t>
            </a:r>
            <a:r>
              <a:rPr lang="ar-IQ" sz="8000" b="1" dirty="0" smtClean="0">
                <a:solidFill>
                  <a:schemeClr val="tx2"/>
                </a:solidFill>
              </a:rPr>
              <a:t/>
            </a:r>
            <a:br>
              <a:rPr lang="ar-IQ" sz="8000" b="1" dirty="0" smtClean="0">
                <a:solidFill>
                  <a:schemeClr val="tx2"/>
                </a:solidFill>
              </a:rPr>
            </a:br>
            <a:r>
              <a:rPr lang="ar-IQ" b="1" dirty="0" smtClean="0">
                <a:solidFill>
                  <a:schemeClr val="tx2"/>
                </a:solidFill>
              </a:rPr>
              <a:t/>
            </a:r>
            <a:br>
              <a:rPr lang="ar-IQ" b="1" dirty="0" smtClean="0">
                <a:solidFill>
                  <a:schemeClr val="tx2"/>
                </a:solidFill>
              </a:rPr>
            </a:br>
            <a:r>
              <a:rPr lang="ar-IQ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أ.م.د. صلاح مهدي نجم</a:t>
            </a:r>
            <a:endParaRPr lang="ar-IQ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473200"/>
          </a:xfrm>
        </p:spPr>
        <p:txBody>
          <a:bodyPr>
            <a:noAutofit/>
          </a:bodyPr>
          <a:lstStyle/>
          <a:p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لطلبة المرحلة الثانية</a:t>
            </a:r>
          </a:p>
          <a:p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قسم الاسماك والثروة البحرية</a:t>
            </a:r>
          </a:p>
          <a:p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2020م</a:t>
            </a:r>
            <a:endParaRPr lang="ar-IQ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Dell\Desktop\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6" r="10592"/>
          <a:stretch/>
        </p:blipFill>
        <p:spPr bwMode="auto">
          <a:xfrm>
            <a:off x="251520" y="2277468"/>
            <a:ext cx="2088232" cy="1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ll\Desktop\1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67" r="15004"/>
          <a:stretch/>
        </p:blipFill>
        <p:spPr bwMode="auto">
          <a:xfrm>
            <a:off x="6804248" y="1124744"/>
            <a:ext cx="200128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27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ar-IQ" b="1" dirty="0" smtClean="0">
                <a:solidFill>
                  <a:schemeClr val="tx2">
                    <a:lumMod val="50000"/>
                  </a:schemeClr>
                </a:solidFill>
              </a:rPr>
              <a:t>تعتبر تربية أسماك الزينة من الهوايات الشائعة لمربي الحيوانات الاليفة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IQ" b="1" dirty="0" smtClean="0">
                <a:solidFill>
                  <a:schemeClr val="tx2">
                    <a:lumMod val="50000"/>
                  </a:schemeClr>
                </a:solidFill>
              </a:rPr>
              <a:t>هي أيضا نشاط تجاري مهم يرتبط به عدد كبير من الصناعات المتنوعة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IQ" b="1" dirty="0" smtClean="0">
                <a:solidFill>
                  <a:schemeClr val="tx2">
                    <a:lumMod val="50000"/>
                  </a:schemeClr>
                </a:solidFill>
              </a:rPr>
              <a:t>تختلف في عدة جوانب عن تربية أسماك المائدة لكن تشترك معها في بعض الاساسيات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IQ" b="1" dirty="0" smtClean="0">
                <a:solidFill>
                  <a:schemeClr val="tx2">
                    <a:lumMod val="50000"/>
                  </a:schemeClr>
                </a:solidFill>
              </a:rPr>
              <a:t>توجد العديد من الكتب التي نشرت حول مختلف جوانب تربية اسماك الزينة وتصنيف أنواعها بلغات عديدة وبعضها متاح مجانا على شبكة الانترنت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IQ" b="1" dirty="0" smtClean="0">
                <a:solidFill>
                  <a:schemeClr val="tx2">
                    <a:lumMod val="50000"/>
                  </a:schemeClr>
                </a:solidFill>
              </a:rPr>
              <a:t>هناك أيضا مجموعة من المجلات الدورية الاجنبية المهتمة بجميع جوانب تربية أسماك الزينة ومستلزماتها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IQ" b="1" dirty="0" smtClean="0">
                <a:solidFill>
                  <a:schemeClr val="tx2">
                    <a:lumMod val="50000"/>
                  </a:schemeClr>
                </a:solidFill>
              </a:rPr>
              <a:t>وتنتشر كذلك مواقع كثيرة على شبكة الانترنت للمحترفين والهواة المهتمين بهذا النشاط لكن يجب تناول معلوماتها بحذر وعناية</a:t>
            </a:r>
          </a:p>
          <a:p>
            <a:pPr algn="just">
              <a:buFontTx/>
              <a:buChar char="-"/>
            </a:pPr>
            <a:endParaRPr lang="ar-IQ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endParaRPr lang="ar-IQ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endParaRPr lang="ar-IQ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ar-IQ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7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المقدمة</a:t>
            </a:r>
            <a:endParaRPr lang="ar-IQ" sz="7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1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b="1" dirty="0" smtClean="0"/>
              <a:t>هناك جوانب عديدة لأهمية أسماك الزينة وتربيتها تلخص بما يلي:</a:t>
            </a:r>
          </a:p>
          <a:p>
            <a:pPr marL="0" indent="0">
              <a:buNone/>
            </a:pPr>
            <a:r>
              <a:rPr lang="ar-IQ" sz="4000" b="1" dirty="0" smtClean="0"/>
              <a:t>1- الأهمية التجارية</a:t>
            </a:r>
          </a:p>
          <a:p>
            <a:pPr marL="0" indent="0">
              <a:buNone/>
            </a:pPr>
            <a:r>
              <a:rPr lang="ar-IQ" sz="4000" b="1" dirty="0" smtClean="0"/>
              <a:t>2- الزينة والجمالية</a:t>
            </a:r>
          </a:p>
          <a:p>
            <a:pPr marL="0" indent="0">
              <a:buNone/>
            </a:pPr>
            <a:r>
              <a:rPr lang="ar-IQ" sz="4000" b="1" dirty="0" smtClean="0"/>
              <a:t>3- التجارب العلمية</a:t>
            </a:r>
          </a:p>
          <a:p>
            <a:pPr marL="0" indent="0">
              <a:buNone/>
            </a:pPr>
            <a:r>
              <a:rPr lang="ar-IQ" sz="4000" b="1" dirty="0" smtClean="0"/>
              <a:t>4- الراحة النفسية والاستجمام</a:t>
            </a:r>
            <a:endParaRPr lang="ar-IQ" sz="40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أهمية تربية أسماك الزينة</a:t>
            </a:r>
            <a:endParaRPr lang="ar-IQ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08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47133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800" b="1" dirty="0" smtClean="0"/>
              <a:t>يرتبط بهواية تربية أسماك الزينة عدد غير محدود من الأنشطة التجارية والصناعات المختلفة التي تقوم بتوفير المستلزمات والتجهيزات المتنوعة التي تحتاجها أحواض تربية أسماك الزينة وهي:</a:t>
            </a:r>
          </a:p>
          <a:p>
            <a:pPr marL="0" indent="0" algn="just">
              <a:buNone/>
            </a:pPr>
            <a:r>
              <a:rPr lang="ar-IQ" sz="2800" b="1" dirty="0" smtClean="0"/>
              <a:t>1- الزجاج: وهناك أنواع عديدة منه وبقياسات سمك مختلفة</a:t>
            </a:r>
          </a:p>
          <a:p>
            <a:pPr marL="0" indent="0" algn="just">
              <a:buNone/>
            </a:pPr>
            <a:r>
              <a:rPr lang="ar-IQ" sz="2800" b="1" dirty="0" smtClean="0"/>
              <a:t>2- المادة اللاصقة : أو صمغ السليكون الشفاف المستخدم للصق الزجاج</a:t>
            </a:r>
          </a:p>
          <a:p>
            <a:pPr marL="0" indent="0" algn="just">
              <a:buNone/>
            </a:pPr>
            <a:r>
              <a:rPr lang="ar-IQ" sz="2800" b="1" dirty="0" smtClean="0"/>
              <a:t>3- شفرات الألماس: وهذه تستخدم بشكل خاص لقطع ألواح الزجاج</a:t>
            </a:r>
          </a:p>
          <a:p>
            <a:pPr marL="0" indent="0" algn="just">
              <a:buNone/>
            </a:pPr>
            <a:r>
              <a:rPr lang="ar-IQ" sz="2800" b="1" dirty="0" smtClean="0"/>
              <a:t>4- أغطية الاحواض: وتصنع من الخشب والالمنيوم والزجاج أو مزيج منها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الأهمية التجارية</a:t>
            </a:r>
            <a:endParaRPr lang="ar-IQ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72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800" b="1" dirty="0">
                <a:solidFill>
                  <a:schemeClr val="tx2">
                    <a:lumMod val="50000"/>
                  </a:schemeClr>
                </a:solidFill>
              </a:rPr>
              <a:t>5- مرشحات المياه أو الفلاتر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Water filters</a:t>
            </a:r>
            <a:r>
              <a:rPr lang="ar-IQ" sz="2800" b="1" dirty="0">
                <a:solidFill>
                  <a:schemeClr val="tx2">
                    <a:lumMod val="50000"/>
                  </a:schemeClr>
                </a:solidFill>
              </a:rPr>
              <a:t>: وهي تقوم بتنقية مياه الاحواض من الملوثات المختلفة الناتجة من طرح فضلات الاسماك والعلف </a:t>
            </a: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الزائد</a:t>
            </a:r>
          </a:p>
          <a:p>
            <a:pPr marL="0" indent="0" algn="just">
              <a:buNone/>
            </a:pP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6- مضخات الهواء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Air pump</a:t>
            </a: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: وهذه تقوم بضخ الهواء تحت سطح الماء لزيادة ذوبان الاوكسجين اللازم لتنفس الاسماك والاحياء المائية الاخرى في الحوض وربما تكون مدمجة أحيانا مع المرشحات.</a:t>
            </a:r>
          </a:p>
          <a:p>
            <a:pPr marL="0" indent="0" algn="just">
              <a:buNone/>
            </a:pP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7- أنابيب توزيع الهواء وتقسيماتها: في حالة استخدام مضخات هواء منفصلة</a:t>
            </a:r>
          </a:p>
          <a:p>
            <a:pPr marL="0" indent="0" algn="just">
              <a:buNone/>
            </a:pP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8- حجر التهوية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Air stone  </a:t>
            </a: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: وهي قطع حجرية مصنعة لتحتوي مسامات دقيقة يمر منها هواء المضخة فيتحول الى فقاعات منتشرة لزيادة ذوبان الاوكسجين</a:t>
            </a:r>
            <a:endParaRPr lang="ar-IQ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ar-IQ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779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99592" y="548680"/>
            <a:ext cx="7804389" cy="572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800" b="1" dirty="0" smtClean="0"/>
              <a:t>9- مصابيح الانارة : وتكون بشكل نيون أو </a:t>
            </a:r>
            <a:r>
              <a:rPr lang="en-US" sz="2800" b="1" dirty="0" smtClean="0"/>
              <a:t>LED</a:t>
            </a:r>
            <a:r>
              <a:rPr lang="ar-IQ" sz="2800" b="1" dirty="0" smtClean="0"/>
              <a:t> تثبت داخل الغطاء بألوان وأحجام مختلفة حسب حجم الحوض ورغبة المربي</a:t>
            </a:r>
          </a:p>
          <a:p>
            <a:pPr marL="0" indent="0" algn="just">
              <a:buNone/>
            </a:pPr>
            <a:r>
              <a:rPr lang="ar-IQ" sz="2800" b="1" dirty="0" smtClean="0"/>
              <a:t>10- سخانات المياه </a:t>
            </a:r>
            <a:r>
              <a:rPr lang="en-US" sz="2800" b="1" dirty="0" smtClean="0"/>
              <a:t>Water heaters</a:t>
            </a:r>
            <a:r>
              <a:rPr lang="ar-IQ" sz="2800" b="1" dirty="0" smtClean="0"/>
              <a:t>: وتستخدم لتدفئة المياه في الفترات الباردة وتكون بأحجام وقدرات تسخين مختلفة.</a:t>
            </a:r>
          </a:p>
          <a:p>
            <a:pPr marL="0" indent="0" algn="just">
              <a:buNone/>
            </a:pPr>
            <a:r>
              <a:rPr lang="ar-IQ" sz="2800" b="1" dirty="0" smtClean="0"/>
              <a:t>11- المحرار </a:t>
            </a:r>
            <a:r>
              <a:rPr lang="en-US" sz="2800" b="1" dirty="0" smtClean="0"/>
              <a:t>Thermometer</a:t>
            </a:r>
            <a:r>
              <a:rPr lang="ar-IQ" sz="2800" b="1" dirty="0" smtClean="0"/>
              <a:t> : ويستخدم لقياس درجة حرارة الحوض خاصة في الشتاء ومع استخدام السخانات وتوجد منه أنواع عديدة</a:t>
            </a:r>
          </a:p>
          <a:p>
            <a:pPr marL="0" indent="0" algn="just">
              <a:buNone/>
            </a:pPr>
            <a:r>
              <a:rPr lang="ar-IQ" sz="2800" b="1" dirty="0" smtClean="0"/>
              <a:t>12- الأسماك : وهذه تتم تربيتها بطرق خاصة واكثارها وتنميتها والمتاجرة بها كنوع من أنواع تربية الاسماك التجارية</a:t>
            </a:r>
          </a:p>
          <a:p>
            <a:pPr marL="0" indent="0" algn="just">
              <a:buNone/>
            </a:pPr>
            <a:r>
              <a:rPr lang="ar-IQ" sz="2800" b="1" dirty="0" smtClean="0"/>
              <a:t>13- أغذية الاسماك: وتصنع بطرق وأشكال متنوعة لتلبي حاجة مختلف انواع الاسماك للعناصر الغذائية الضرورية للمعيشة والنمو</a:t>
            </a:r>
            <a:endParaRPr lang="ar-IQ" sz="28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55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611561" y="476672"/>
            <a:ext cx="7920880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14- أدوية الاسماك والمعقمات: وتشمل مضادات حيوية وفطرية وأدوية طاردة للديدان ومعقمات مختلفة أغلبها من النوع البيطري</a:t>
            </a:r>
          </a:p>
          <a:p>
            <a:pPr marL="0" indent="0" algn="just">
              <a:buNone/>
            </a:pP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15- ألعاب وأحجار الزينة والحصى : وهذه تستخدم لتزيين قاع الحوض بعضها صناعي كالألعاب وبعضها طبيعي كالأحجار المرجانية والحصى المستخدم في القاع وقطع الخشب الثقيل</a:t>
            </a:r>
          </a:p>
          <a:p>
            <a:pPr marL="0" indent="0" algn="just">
              <a:buNone/>
            </a:pP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16- حيوانات مائية أخرى: وغالبا ما تربى القواقع الحلزونية </a:t>
            </a:r>
            <a:r>
              <a:rPr lang="ar-IQ" sz="2800" b="1" dirty="0" err="1" smtClean="0">
                <a:solidFill>
                  <a:schemeClr val="tx2">
                    <a:lumMod val="50000"/>
                  </a:schemeClr>
                </a:solidFill>
              </a:rPr>
              <a:t>لانها</a:t>
            </a: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 تقوم بتنظيف الزجاج والاحجار من الطحالب وأحيانا تربى أنواع من الروبيان وربما قشريات أخرى ذات ألوان جذابة شرط ان تتعايش مع الاسماك</a:t>
            </a:r>
          </a:p>
          <a:p>
            <a:pPr marL="0" indent="0" algn="just">
              <a:buNone/>
            </a:pPr>
            <a:r>
              <a:rPr lang="ar-IQ" sz="2800" b="1" dirty="0" smtClean="0">
                <a:solidFill>
                  <a:schemeClr val="tx2">
                    <a:lumMod val="50000"/>
                  </a:schemeClr>
                </a:solidFill>
              </a:rPr>
              <a:t>17- ماسحات الزجاج والشباك اليدوية الصغيرة والادوات الاخرى: وهذه أدوات متنوعة يحتاجها المربي في النشاط اليومي للتربية وتنظيف وصيانة الاحواض اضافة لمضخات المياه الضاغطة الصغيرة لتفريغ الحوض</a:t>
            </a:r>
            <a:endParaRPr lang="ar-IQ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97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200" b="1" dirty="0" smtClean="0">
                <a:solidFill>
                  <a:schemeClr val="tx2">
                    <a:lumMod val="50000"/>
                  </a:schemeClr>
                </a:solidFill>
              </a:rPr>
              <a:t>في المحاضرة القادمة والجزء العملي ستشاهدون ما ذكرناه من أجزاء الحوض.</a:t>
            </a:r>
          </a:p>
          <a:p>
            <a:pPr marL="0" indent="0" algn="just">
              <a:buNone/>
            </a:pPr>
            <a:r>
              <a:rPr lang="ar-IQ" sz="3200" b="1" dirty="0" smtClean="0">
                <a:solidFill>
                  <a:schemeClr val="tx2">
                    <a:lumMod val="50000"/>
                  </a:schemeClr>
                </a:solidFill>
              </a:rPr>
              <a:t>والان فقرة الاسئلة والاجوبة عن المحاضرة:</a:t>
            </a:r>
          </a:p>
          <a:p>
            <a:pPr marL="0" indent="0" algn="just">
              <a:buNone/>
            </a:pPr>
            <a:r>
              <a:rPr lang="ar-IQ" sz="3200" b="1" dirty="0" smtClean="0">
                <a:solidFill>
                  <a:schemeClr val="tx2">
                    <a:lumMod val="50000"/>
                  </a:schemeClr>
                </a:solidFill>
              </a:rPr>
              <a:t>1- ما هي جوانب أهمية أسماك الزينة؟</a:t>
            </a:r>
          </a:p>
          <a:p>
            <a:pPr marL="0" indent="0" algn="just">
              <a:buNone/>
            </a:pPr>
            <a:r>
              <a:rPr lang="ar-IQ" sz="3200" b="1" dirty="0" smtClean="0">
                <a:solidFill>
                  <a:schemeClr val="tx2">
                    <a:lumMod val="50000"/>
                  </a:schemeClr>
                </a:solidFill>
              </a:rPr>
              <a:t>2- عدد عشرة من أهم الجوانب التجارية والصناعات المرتبطة بتجهيز أحواض أسماك الزينة؟</a:t>
            </a:r>
          </a:p>
          <a:p>
            <a:pPr marL="0" indent="0" algn="just">
              <a:buNone/>
            </a:pPr>
            <a:r>
              <a:rPr lang="ar-IQ" sz="3200" b="1" dirty="0" smtClean="0">
                <a:solidFill>
                  <a:schemeClr val="tx2">
                    <a:lumMod val="50000"/>
                  </a:schemeClr>
                </a:solidFill>
              </a:rPr>
              <a:t>- هل تعرف أو رأيت أو تعتقد أن هناك أنشطة تجارية أو مكونات للأحواض لم تذكر ضمن النقاط السابقة؟ أذكرها.</a:t>
            </a:r>
            <a:endParaRPr lang="ar-IQ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ختام المحاضرة الاولى</a:t>
            </a:r>
            <a:endParaRPr lang="ar-IQ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13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5638950</TotalTime>
  <Words>556</Words>
  <Application>Microsoft Office PowerPoint</Application>
  <PresentationFormat>عرض على الشاشة (3:4)‏</PresentationFormat>
  <Paragraphs>44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شكل موجة</vt:lpstr>
      <vt:lpstr>أسماك الزينة  أ.م.د. صلاح مهدي نجم</vt:lpstr>
      <vt:lpstr>المقدمة</vt:lpstr>
      <vt:lpstr>أهمية تربية أسماك الزينة</vt:lpstr>
      <vt:lpstr>1- الأهمية التجارية</vt:lpstr>
      <vt:lpstr>عرض تقديمي في PowerPoint</vt:lpstr>
      <vt:lpstr>عرض تقديمي في PowerPoint</vt:lpstr>
      <vt:lpstr>عرض تقديمي في PowerPoint</vt:lpstr>
      <vt:lpstr>ختام المحاضرة الاولى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أسماك الزينة  أ.م.د. صلاح مهدي نجم</dc:title>
  <dc:creator>DR.Salah M. Najim</dc:creator>
  <cp:lastModifiedBy>DR.Salah M. Najim</cp:lastModifiedBy>
  <cp:revision>13</cp:revision>
  <dcterms:created xsi:type="dcterms:W3CDTF">2009-08-19T21:04:44Z</dcterms:created>
  <dcterms:modified xsi:type="dcterms:W3CDTF">2020-05-09T19:34:58Z</dcterms:modified>
</cp:coreProperties>
</file>